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9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89724B6B-B3EF-4E78-A896-19DC8589DFE5}">
          <p14:sldIdLst>
            <p14:sldId id="256"/>
            <p14:sldId id="257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9"/>
          </p14:sldIdLst>
        </p14:section>
        <p14:section name="Oddíl bez názvu" id="{F3DDADE5-1B8B-4F39-BAAE-0F6BE58B8786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1" d="100"/>
          <a:sy n="51" d="100"/>
        </p:scale>
        <p:origin x="67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Š Čistá" userId="3cedb900fbe903b7" providerId="LiveId" clId="{A9018FBF-7AA0-4B33-B804-AC04466B0496}"/>
    <pc:docChg chg="custSel addSld delSld modSld modSection">
      <pc:chgData name="ZŠ Čistá" userId="3cedb900fbe903b7" providerId="LiveId" clId="{A9018FBF-7AA0-4B33-B804-AC04466B0496}" dt="2020-03-16T15:17:28.108" v="223" actId="20577"/>
      <pc:docMkLst>
        <pc:docMk/>
      </pc:docMkLst>
      <pc:sldChg chg="add del">
        <pc:chgData name="ZŠ Čistá" userId="3cedb900fbe903b7" providerId="LiveId" clId="{A9018FBF-7AA0-4B33-B804-AC04466B0496}" dt="2020-03-16T15:13:17.819" v="1"/>
        <pc:sldMkLst>
          <pc:docMk/>
          <pc:sldMk cId="1091935073" sldId="268"/>
        </pc:sldMkLst>
      </pc:sldChg>
      <pc:sldChg chg="add del">
        <pc:chgData name="ZŠ Čistá" userId="3cedb900fbe903b7" providerId="LiveId" clId="{A9018FBF-7AA0-4B33-B804-AC04466B0496}" dt="2020-03-16T15:16:40.760" v="136" actId="2696"/>
        <pc:sldMkLst>
          <pc:docMk/>
          <pc:sldMk cId="2792054809" sldId="268"/>
        </pc:sldMkLst>
      </pc:sldChg>
      <pc:sldChg chg="modSp add">
        <pc:chgData name="ZŠ Čistá" userId="3cedb900fbe903b7" providerId="LiveId" clId="{A9018FBF-7AA0-4B33-B804-AC04466B0496}" dt="2020-03-16T15:17:28.108" v="223" actId="20577"/>
        <pc:sldMkLst>
          <pc:docMk/>
          <pc:sldMk cId="1235981213" sldId="269"/>
        </pc:sldMkLst>
        <pc:spChg chg="mod">
          <ac:chgData name="ZŠ Čistá" userId="3cedb900fbe903b7" providerId="LiveId" clId="{A9018FBF-7AA0-4B33-B804-AC04466B0496}" dt="2020-03-16T15:13:38.514" v="37" actId="20577"/>
          <ac:spMkLst>
            <pc:docMk/>
            <pc:sldMk cId="1235981213" sldId="269"/>
            <ac:spMk id="2" creationId="{6DD0A1DF-5B89-4F26-B959-7C37C08976C7}"/>
          </ac:spMkLst>
        </pc:spChg>
        <pc:spChg chg="mod">
          <ac:chgData name="ZŠ Čistá" userId="3cedb900fbe903b7" providerId="LiveId" clId="{A9018FBF-7AA0-4B33-B804-AC04466B0496}" dt="2020-03-16T15:17:28.108" v="223" actId="20577"/>
          <ac:spMkLst>
            <pc:docMk/>
            <pc:sldMk cId="1235981213" sldId="269"/>
            <ac:spMk id="3" creationId="{9D88B047-4281-4831-A1B0-94AC085E121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64456228-DC00-4BEF-8547-760FF0243D0E}" type="datetimeFigureOut">
              <a:rPr lang="cs-CZ" smtClean="0"/>
              <a:t>16.03.2020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BCDB27B3-6FF4-4027-85FD-06B463F2974F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8012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dirty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56228-DC00-4BEF-8547-760FF0243D0E}" type="datetimeFigureOut">
              <a:rPr lang="cs-CZ" smtClean="0"/>
              <a:t>16.03.2020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B27B3-6FF4-4027-85FD-06B463F2974F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9300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56228-DC00-4BEF-8547-760FF0243D0E}" type="datetimeFigureOut">
              <a:rPr lang="cs-CZ" smtClean="0"/>
              <a:t>16.03.2020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B27B3-6FF4-4027-85FD-06B463F2974F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9900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56228-DC00-4BEF-8547-760FF0243D0E}" type="datetimeFigureOut">
              <a:rPr lang="cs-CZ" smtClean="0"/>
              <a:t>16.03.2020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B27B3-6FF4-4027-85FD-06B463F2974F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37420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56228-DC00-4BEF-8547-760FF0243D0E}" type="datetimeFigureOut">
              <a:rPr lang="cs-CZ" smtClean="0"/>
              <a:t>16.03.2020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B27B3-6FF4-4027-85FD-06B463F2974F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46087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56228-DC00-4BEF-8547-760FF0243D0E}" type="datetimeFigureOut">
              <a:rPr lang="cs-CZ" smtClean="0"/>
              <a:t>16.03.2020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B27B3-6FF4-4027-85FD-06B463F2974F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58927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dirty="0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dirty="0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dirty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56228-DC00-4BEF-8547-760FF0243D0E}" type="datetimeFigureOut">
              <a:rPr lang="cs-CZ" smtClean="0"/>
              <a:t>16.03.2020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B27B3-6FF4-4027-85FD-06B463F2974F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46282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64456228-DC00-4BEF-8547-760FF0243D0E}" type="datetimeFigureOut">
              <a:rPr lang="cs-CZ" smtClean="0"/>
              <a:t>16.03.2020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B27B3-6FF4-4027-85FD-06B463F2974F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754517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64456228-DC00-4BEF-8547-760FF0243D0E}" type="datetimeFigureOut">
              <a:rPr lang="cs-CZ" smtClean="0"/>
              <a:t>16.03.2020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B27B3-6FF4-4027-85FD-06B463F2974F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6671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56228-DC00-4BEF-8547-760FF0243D0E}" type="datetimeFigureOut">
              <a:rPr lang="cs-CZ" smtClean="0"/>
              <a:t>16.03.2020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B27B3-6FF4-4027-85FD-06B463F2974F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4701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56228-DC00-4BEF-8547-760FF0243D0E}" type="datetimeFigureOut">
              <a:rPr lang="cs-CZ" smtClean="0"/>
              <a:t>16.03.2020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B27B3-6FF4-4027-85FD-06B463F2974F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1623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56228-DC00-4BEF-8547-760FF0243D0E}" type="datetimeFigureOut">
              <a:rPr lang="cs-CZ" smtClean="0"/>
              <a:t>16.03.2020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B27B3-6FF4-4027-85FD-06B463F2974F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4661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56228-DC00-4BEF-8547-760FF0243D0E}" type="datetimeFigureOut">
              <a:rPr lang="cs-CZ" smtClean="0"/>
              <a:t>16.03.2020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B27B3-6FF4-4027-85FD-06B463F2974F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8609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56228-DC00-4BEF-8547-760FF0243D0E}" type="datetimeFigureOut">
              <a:rPr lang="cs-CZ" smtClean="0"/>
              <a:t>16.03.2020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B27B3-6FF4-4027-85FD-06B463F2974F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5214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56228-DC00-4BEF-8547-760FF0243D0E}" type="datetimeFigureOut">
              <a:rPr lang="cs-CZ" smtClean="0"/>
              <a:t>16.03.2020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B27B3-6FF4-4027-85FD-06B463F2974F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5068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56228-DC00-4BEF-8547-760FF0243D0E}" type="datetimeFigureOut">
              <a:rPr lang="cs-CZ" smtClean="0"/>
              <a:t>16.03.2020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B27B3-6FF4-4027-85FD-06B463F2974F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0479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cs-CZ" dirty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56228-DC00-4BEF-8547-760FF0243D0E}" type="datetimeFigureOut">
              <a:rPr lang="cs-CZ" smtClean="0"/>
              <a:t>16.03.2020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B27B3-6FF4-4027-85FD-06B463F2974F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3886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64456228-DC00-4BEF-8547-760FF0243D0E}" type="datetimeFigureOut">
              <a:rPr lang="cs-CZ" smtClean="0"/>
              <a:t>16.03.2020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BCDB27B3-6FF4-4027-85FD-06B463F2974F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144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44CEA9-9E9B-4FFA-BB44-5B229A7EBB8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/>
              <a:t>KULTURA VE STAROVĚKÉM ŘECKU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EC77748-0F96-4A4C-9BA2-DDCDF0D938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00201" y="4777381"/>
            <a:ext cx="8825658" cy="861420"/>
          </a:xfrm>
        </p:spPr>
        <p:txBody>
          <a:bodyPr/>
          <a:lstStyle/>
          <a:p>
            <a:r>
              <a:rPr lang="cs-CZ" dirty="0"/>
              <a:t>Učebnice strana 90 – 96</a:t>
            </a:r>
          </a:p>
          <a:p>
            <a:r>
              <a:rPr lang="cs-CZ" dirty="0"/>
              <a:t>Pracovní sešit strana 36 - 38</a:t>
            </a:r>
          </a:p>
        </p:txBody>
      </p:sp>
    </p:spTree>
    <p:extLst>
      <p:ext uri="{BB962C8B-B14F-4D97-AF65-F5344CB8AC3E}">
        <p14:creationId xmlns:p14="http://schemas.microsoft.com/office/powerpoint/2010/main" val="2897884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C85AA9-25B6-475C-8FBC-445594989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Architektura 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5CEA0CD3-2812-454F-A844-7435C9959F4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Typy staveb, sloupy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9A923BCB-A540-42FE-A8B2-72B6C527125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cs-CZ" dirty="0"/>
              <a:t>Ke skvostům řecké architektury patří především </a:t>
            </a:r>
            <a:r>
              <a:rPr lang="cs-CZ" b="1" dirty="0"/>
              <a:t>veřejné stavby</a:t>
            </a:r>
            <a:r>
              <a:rPr lang="cs-CZ" dirty="0"/>
              <a:t>, jako byly úřední budovy, chrámy, lázně, tržnice. Zcela novým typem byla divadla a sportovní stadiony. </a:t>
            </a:r>
          </a:p>
          <a:p>
            <a:pPr lvl="0"/>
            <a:r>
              <a:rPr lang="cs-CZ" dirty="0"/>
              <a:t>Většina budov byla stavěna z </a:t>
            </a:r>
            <a:r>
              <a:rPr lang="cs-CZ" b="1" dirty="0"/>
              <a:t>kamene</a:t>
            </a:r>
            <a:r>
              <a:rPr lang="cs-CZ" dirty="0"/>
              <a:t>, nejčastěji z mramoru, stavby nebyly šedivé jak je známe dnes, </a:t>
            </a:r>
            <a:r>
              <a:rPr lang="cs-CZ" b="1" dirty="0"/>
              <a:t>ale barevné</a:t>
            </a:r>
            <a:endParaRPr lang="cs-CZ" dirty="0"/>
          </a:p>
          <a:p>
            <a:r>
              <a:rPr lang="cs-CZ" dirty="0"/>
              <a:t>Typickým stavebním prvkem byly sloupy, někdy měli podobu ženských postav a ty označujeme jako </a:t>
            </a:r>
            <a:r>
              <a:rPr lang="cs-CZ" b="1" dirty="0"/>
              <a:t>karyatidy</a:t>
            </a: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72BAD335-3915-4370-ABDD-B3A908947B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/>
              <a:t>Svatině a chrámy 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4A0C1D14-F4D1-4206-A567-BC485B12308E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cs-CZ" dirty="0"/>
              <a:t>K nejznámějším stavbám patří </a:t>
            </a:r>
            <a:r>
              <a:rPr lang="cs-CZ" b="1" dirty="0"/>
              <a:t>svatyně</a:t>
            </a:r>
            <a:r>
              <a:rPr lang="cs-CZ" dirty="0"/>
              <a:t> (postaveny na místě, kde se lidem zjevili bohové) </a:t>
            </a:r>
            <a:r>
              <a:rPr lang="cs-CZ" b="1" dirty="0"/>
              <a:t>a chrámy</a:t>
            </a:r>
            <a:r>
              <a:rPr lang="cs-CZ" dirty="0"/>
              <a:t> (vybudovány tam, kde se člověk rozhodl dané místo zasvětit bohům)</a:t>
            </a:r>
          </a:p>
          <a:p>
            <a:pPr lvl="0"/>
            <a:r>
              <a:rPr lang="cs-CZ" dirty="0"/>
              <a:t>Řecké chrámy byly obdélníkové budovy obklopené sloupy a byly orientovány podle osy na východ-západ</a:t>
            </a:r>
          </a:p>
          <a:p>
            <a:r>
              <a:rPr lang="cs-CZ" b="1" dirty="0"/>
              <a:t>Uvnitř chrámu stála socha boha</a:t>
            </a:r>
            <a:r>
              <a:rPr lang="cs-CZ" dirty="0"/>
              <a:t> a venku před chrámem stával </a:t>
            </a:r>
            <a:r>
              <a:rPr lang="cs-CZ" b="1" dirty="0"/>
              <a:t>oltář</a:t>
            </a:r>
            <a:r>
              <a:rPr lang="cs-CZ" dirty="0"/>
              <a:t> a zde se konaly náboženské obřady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70997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B92D6F-08EF-4BE8-AF4F-16F8192EFF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Život ve starém Řecku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EF34B31-C832-481E-B0A3-028601BBC5D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Bydlení 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8DD91618-6331-4D90-9031-DB0DBABDBBEB}"/>
              </a:ext>
            </a:extLst>
          </p:cNvPr>
          <p:cNvSpPr>
            <a:spLocks noGrp="1"/>
          </p:cNvSpPr>
          <p:nvPr>
            <p:ph type="body" sz="half" idx="15"/>
          </p:nvPr>
        </p:nvSpPr>
        <p:spPr/>
        <p:txBody>
          <a:bodyPr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b="1" dirty="0"/>
              <a:t>Venkovské domy byly stavěny ze směsi hlíny a slámy a městské domy z nepálených cihel</a:t>
            </a:r>
            <a:endParaRPr lang="cs-CZ" dirty="0"/>
          </a:p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CDE1A580-E520-49C9-82B2-16EA76187F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/>
              <a:t>Jídlo</a:t>
            </a:r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D7C53A96-CA84-4736-9F00-6E5B3EA0CE6B}"/>
              </a:ext>
            </a:extLst>
          </p:cNvPr>
          <p:cNvSpPr>
            <a:spLocks noGrp="1"/>
          </p:cNvSpPr>
          <p:nvPr>
            <p:ph type="body" sz="half" idx="16"/>
          </p:nvPr>
        </p:nvSpPr>
        <p:spPr/>
        <p:txBody>
          <a:bodyPr>
            <a:normAutofit fontScale="92500"/>
          </a:bodyPr>
          <a:lstStyle/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cs-CZ" dirty="0"/>
              <a:t>Jedli třikrát denně, nejdůležitějším jídlem byla večeře. Jídelníček se skládal z </a:t>
            </a:r>
            <a:r>
              <a:rPr lang="cs-CZ" b="1" dirty="0"/>
              <a:t>placek z ječné nebo pšeničné mouky a kaše z obilí, bobů nebo čočky</a:t>
            </a:r>
            <a:endParaRPr lang="cs-CZ" dirty="0"/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cs-CZ" dirty="0"/>
              <a:t>K plackám přikusovali olovy, fíky, nebo cibuli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cs-CZ" dirty="0"/>
              <a:t>Bohatí jedli skopové, vepřové, zeleninu, ryby a pořádali </a:t>
            </a:r>
            <a:r>
              <a:rPr lang="cs-CZ" b="1" dirty="0"/>
              <a:t>hostiny zvané sympósion</a:t>
            </a:r>
            <a:r>
              <a:rPr lang="cs-CZ" dirty="0"/>
              <a:t>. Pilo se víno a o zábavu se starali hudebníci, zpěváci a akrobaté.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/>
          </a:p>
        </p:txBody>
      </p:sp>
      <p:sp>
        <p:nvSpPr>
          <p:cNvPr id="7" name="Zástupný symbol pro text 6">
            <a:extLst>
              <a:ext uri="{FF2B5EF4-FFF2-40B4-BE49-F238E27FC236}">
                <a16:creationId xmlns:a16="http://schemas.microsoft.com/office/drawing/2014/main" id="{B40CD6B0-7F32-46B9-9F21-FF903352E1A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Oděv </a:t>
            </a:r>
          </a:p>
        </p:txBody>
      </p:sp>
      <p:sp>
        <p:nvSpPr>
          <p:cNvPr id="8" name="Zástupný symbol pro text 7">
            <a:extLst>
              <a:ext uri="{FF2B5EF4-FFF2-40B4-BE49-F238E27FC236}">
                <a16:creationId xmlns:a16="http://schemas.microsoft.com/office/drawing/2014/main" id="{858FEE74-7D17-46B1-9BA2-E923DD7EB953}"/>
              </a:ext>
            </a:extLst>
          </p:cNvPr>
          <p:cNvSpPr>
            <a:spLocks noGrp="1"/>
          </p:cNvSpPr>
          <p:nvPr>
            <p:ph type="body" sz="half" idx="17"/>
          </p:nvPr>
        </p:nvSpPr>
        <p:spPr/>
        <p:txBody>
          <a:bodyPr>
            <a:normAutofit lnSpcReduction="10000"/>
          </a:bodyPr>
          <a:lstStyle/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cs-CZ" b="1" dirty="0"/>
              <a:t>V Řecku neexistovala řemeslo krejčího</a:t>
            </a:r>
            <a:r>
              <a:rPr lang="cs-CZ" dirty="0"/>
              <a:t>. Muži i ženy nosili </a:t>
            </a:r>
            <a:r>
              <a:rPr lang="cs-CZ" b="1" dirty="0"/>
              <a:t>pruh látky ovinutý kolem těla a sepnutý na ramenou</a:t>
            </a:r>
            <a:endParaRPr lang="cs-CZ" dirty="0"/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cs-CZ" dirty="0"/>
              <a:t>Nejběžnějším šatem byl </a:t>
            </a:r>
            <a:r>
              <a:rPr lang="cs-CZ" b="1" dirty="0"/>
              <a:t>chitón,</a:t>
            </a:r>
            <a:r>
              <a:rPr lang="cs-CZ" dirty="0"/>
              <a:t> zhotovený z jednoho nebo dvou kusů látky stažený páskem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cs-CZ" dirty="0"/>
              <a:t>V chladu se přes chitón nosil ještě plášť. Řekové buď chodili bosi, nebo nosili </a:t>
            </a:r>
            <a:r>
              <a:rPr lang="cs-CZ" b="1" dirty="0"/>
              <a:t>kožené řemínkové sandály.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00630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D0A1DF-5B89-4F26-B959-7C37C0897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 na které písemně odpovíte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D88B047-4281-4831-A1B0-94AC085E12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 byly zdobeny řecké nádoby?</a:t>
            </a:r>
          </a:p>
          <a:p>
            <a:r>
              <a:rPr lang="cs-CZ" dirty="0"/>
              <a:t>Co bylo námětem jejich výzdoby?</a:t>
            </a:r>
          </a:p>
          <a:p>
            <a:r>
              <a:rPr lang="cs-CZ" dirty="0"/>
              <a:t>Co jedli Řekové?</a:t>
            </a:r>
          </a:p>
          <a:p>
            <a:r>
              <a:rPr lang="cs-CZ" dirty="0"/>
              <a:t>Popiš jaký je rozdíl mezi dórským, iónským a korintským sloupem? </a:t>
            </a:r>
            <a:r>
              <a:rPr lang="cs-CZ"/>
              <a:t>(použij internet)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59812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E0A68F-651C-4746-8793-052418105C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NÁBOŽENSTVÍ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8D5B1B8-E370-4A0F-BE00-E4CD75D9F6F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POLYTEISMUS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08CE9462-FF13-4CC6-AF63-79E16BA1790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lvl="0"/>
            <a:r>
              <a:rPr lang="cs-CZ" dirty="0"/>
              <a:t>Řekové byly </a:t>
            </a:r>
            <a:r>
              <a:rPr lang="cs-CZ" b="1" dirty="0"/>
              <a:t>polyteisté</a:t>
            </a:r>
            <a:r>
              <a:rPr lang="cs-CZ" dirty="0"/>
              <a:t>, to znamená, že věřili ve více bohů. Ti sídlili podle představ Řeků </a:t>
            </a:r>
            <a:r>
              <a:rPr lang="cs-CZ" b="1" dirty="0"/>
              <a:t>na hoře Olymp a byli nesmrtelní</a:t>
            </a:r>
            <a:r>
              <a:rPr lang="cs-CZ" dirty="0"/>
              <a:t>. </a:t>
            </a:r>
          </a:p>
          <a:p>
            <a:pPr lvl="0"/>
            <a:r>
              <a:rPr lang="cs-CZ" dirty="0"/>
              <a:t>Jinak měli </a:t>
            </a:r>
            <a:r>
              <a:rPr lang="cs-CZ" b="1" dirty="0"/>
              <a:t>lidskou podobu</a:t>
            </a:r>
            <a:r>
              <a:rPr lang="cs-CZ" dirty="0"/>
              <a:t> a nebyly jim cizí ani </a:t>
            </a:r>
            <a:r>
              <a:rPr lang="cs-CZ" b="1" dirty="0"/>
              <a:t>lidské vlastnosti</a:t>
            </a:r>
            <a:r>
              <a:rPr lang="cs-CZ" dirty="0"/>
              <a:t>, a to ty dobré, tak i ty špatné. Řečtí bohové byli závistivý, hádali se mezi sebou</a:t>
            </a:r>
          </a:p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3F47509B-5E78-4F02-A42E-27A239DFB9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/>
              <a:t>VĚŠTÍRNY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53AA1131-3402-4462-82F6-4D207337A3AA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/>
              <a:t>Součástí náboženských představ byly také věštírny, z nich nejznámější se nacházela v Apollonově chrámu </a:t>
            </a:r>
            <a:r>
              <a:rPr lang="cs-CZ" b="1" dirty="0"/>
              <a:t>Delfách</a:t>
            </a:r>
            <a:r>
              <a:rPr lang="cs-CZ" dirty="0"/>
              <a:t>.</a:t>
            </a:r>
          </a:p>
          <a:p>
            <a:r>
              <a:rPr lang="cs-CZ" dirty="0"/>
              <a:t> Ještě starší byla věštírna v Dódóně, kde kněží odpovídali návštěvníkům podle Diových znamení, jako bylo šumění listů či let ptáků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1036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5D8F48-6181-42D9-8B43-DD94249218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Olympští bohové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98A83BE-8880-4E28-9406-2DA41A97426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cs-CZ" dirty="0"/>
              <a:t>Vládcem bohů byl </a:t>
            </a:r>
            <a:r>
              <a:rPr lang="cs-CZ" b="1" dirty="0"/>
              <a:t>Zeus</a:t>
            </a:r>
            <a:r>
              <a:rPr lang="cs-CZ" dirty="0"/>
              <a:t> a jeho manželkou byla </a:t>
            </a:r>
            <a:r>
              <a:rPr lang="cs-CZ" b="1" dirty="0"/>
              <a:t>Héra</a:t>
            </a:r>
            <a:r>
              <a:rPr lang="cs-CZ" dirty="0"/>
              <a:t>. Svému bratru P</a:t>
            </a:r>
            <a:r>
              <a:rPr lang="cs-CZ" b="1" dirty="0"/>
              <a:t>oseidonovi </a:t>
            </a:r>
            <a:r>
              <a:rPr lang="cs-CZ" dirty="0"/>
              <a:t>svěřil Zeus vládu nad mořem, </a:t>
            </a:r>
            <a:r>
              <a:rPr lang="cs-CZ" b="1" dirty="0"/>
              <a:t>Hádes</a:t>
            </a:r>
            <a:r>
              <a:rPr lang="cs-CZ" dirty="0"/>
              <a:t> vládl podsvětí. Diova sestra </a:t>
            </a:r>
            <a:r>
              <a:rPr lang="cs-CZ" b="1" dirty="0"/>
              <a:t>Hestia</a:t>
            </a:r>
            <a:r>
              <a:rPr lang="cs-CZ" dirty="0"/>
              <a:t> byla ochránkyně domácího krbu</a:t>
            </a:r>
          </a:p>
          <a:p>
            <a:pPr lvl="0"/>
            <a:r>
              <a:rPr lang="cs-CZ" dirty="0"/>
              <a:t>Diovy děti. </a:t>
            </a:r>
            <a:r>
              <a:rPr lang="cs-CZ" b="1" dirty="0"/>
              <a:t>Hefaistos</a:t>
            </a:r>
            <a:r>
              <a:rPr lang="cs-CZ" dirty="0"/>
              <a:t>, bůh ohně a řemesel, </a:t>
            </a:r>
            <a:r>
              <a:rPr lang="cs-CZ" b="1" dirty="0"/>
              <a:t>Árés</a:t>
            </a:r>
            <a:r>
              <a:rPr lang="cs-CZ" dirty="0"/>
              <a:t> bůh války, </a:t>
            </a:r>
            <a:r>
              <a:rPr lang="cs-CZ" b="1" dirty="0"/>
              <a:t>Hermes</a:t>
            </a:r>
            <a:r>
              <a:rPr lang="cs-CZ" dirty="0"/>
              <a:t> posel bohů, </a:t>
            </a:r>
            <a:r>
              <a:rPr lang="cs-CZ" b="1" dirty="0"/>
              <a:t>Apollón</a:t>
            </a:r>
            <a:r>
              <a:rPr lang="cs-CZ" dirty="0"/>
              <a:t> bůh slunečního světla, </a:t>
            </a:r>
            <a:r>
              <a:rPr lang="cs-CZ" b="1" dirty="0"/>
              <a:t>Afrodita</a:t>
            </a:r>
            <a:r>
              <a:rPr lang="cs-CZ" dirty="0"/>
              <a:t> bohyně lásky, </a:t>
            </a:r>
            <a:r>
              <a:rPr lang="cs-CZ" b="1" dirty="0"/>
              <a:t>Artemis</a:t>
            </a:r>
            <a:r>
              <a:rPr lang="cs-CZ" dirty="0"/>
              <a:t> bohyně měsíčního světla a lovu.  A dvanáctou obyvatelkou Olympu byla bohyně </a:t>
            </a:r>
            <a:r>
              <a:rPr lang="cs-CZ" b="1" dirty="0"/>
              <a:t>Athéna</a:t>
            </a:r>
            <a:r>
              <a:rPr lang="cs-CZ" dirty="0"/>
              <a:t>.</a:t>
            </a:r>
          </a:p>
          <a:p>
            <a:endParaRPr lang="cs-CZ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1D76FA2D-1314-478D-A985-4C20341AFBB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cs-CZ" dirty="0"/>
              <a:t>Řekové věřili i v mnoho dalších bohů a to například: </a:t>
            </a:r>
            <a:r>
              <a:rPr lang="cs-CZ" b="1" dirty="0"/>
              <a:t>Dionýsos</a:t>
            </a:r>
            <a:r>
              <a:rPr lang="cs-CZ" dirty="0"/>
              <a:t> bůh vína a veselí, </a:t>
            </a:r>
            <a:r>
              <a:rPr lang="cs-CZ" b="1" dirty="0"/>
              <a:t>Deméter</a:t>
            </a:r>
            <a:r>
              <a:rPr lang="cs-CZ" dirty="0"/>
              <a:t> bohyně země a úrody, </a:t>
            </a:r>
            <a:r>
              <a:rPr lang="cs-CZ" b="1" dirty="0"/>
              <a:t>Helios</a:t>
            </a:r>
            <a:r>
              <a:rPr lang="cs-CZ" dirty="0"/>
              <a:t> bůh Slunce, </a:t>
            </a:r>
            <a:r>
              <a:rPr lang="cs-CZ" b="1" dirty="0"/>
              <a:t>Múzy</a:t>
            </a:r>
            <a:r>
              <a:rPr lang="cs-CZ" dirty="0"/>
              <a:t> dcery Dia a Mnemosyny (9 bohyň umění</a:t>
            </a:r>
            <a:r>
              <a:rPr lang="cs-CZ" b="1" dirty="0"/>
              <a:t>), Grácie tři</a:t>
            </a:r>
            <a:r>
              <a:rPr lang="cs-CZ" dirty="0"/>
              <a:t> bohyně blahobytu, radosti a umění, </a:t>
            </a:r>
            <a:r>
              <a:rPr lang="cs-CZ" b="1" dirty="0"/>
              <a:t>Pan</a:t>
            </a:r>
            <a:r>
              <a:rPr lang="cs-CZ" dirty="0"/>
              <a:t> bůh lesů, pastvin a stád</a:t>
            </a:r>
          </a:p>
          <a:p>
            <a:pPr lvl="0"/>
            <a:r>
              <a:rPr lang="cs-CZ" dirty="0"/>
              <a:t>Polobozi například</a:t>
            </a:r>
            <a:r>
              <a:rPr lang="cs-CZ" b="1" dirty="0"/>
              <a:t>: Atlas</a:t>
            </a:r>
            <a:r>
              <a:rPr lang="cs-CZ" dirty="0"/>
              <a:t> titán který podpíral nebeskou klenbu, </a:t>
            </a:r>
            <a:r>
              <a:rPr lang="cs-CZ" b="1" dirty="0"/>
              <a:t>Prométheus</a:t>
            </a:r>
            <a:r>
              <a:rPr lang="cs-CZ" dirty="0"/>
              <a:t> titán který stvořil první lidi, </a:t>
            </a:r>
            <a:r>
              <a:rPr lang="cs-CZ" b="1" dirty="0"/>
              <a:t>Kyklopové</a:t>
            </a:r>
            <a:r>
              <a:rPr lang="cs-CZ" dirty="0"/>
              <a:t> obři kteří postavili paláce bohům ne hoře Olymp, </a:t>
            </a:r>
            <a:r>
              <a:rPr lang="cs-CZ" b="1" dirty="0"/>
              <a:t>Cháron</a:t>
            </a:r>
            <a:r>
              <a:rPr lang="cs-CZ" dirty="0"/>
              <a:t> převozník mrtvých, </a:t>
            </a:r>
            <a:r>
              <a:rPr lang="cs-CZ" b="1" dirty="0"/>
              <a:t>Medúza </a:t>
            </a:r>
            <a:r>
              <a:rPr lang="cs-CZ" dirty="0"/>
              <a:t>nestvůra s hady místo vlasů. Když jí Perseus usekl hlavu, vyletěl z ní okřídlený kůň Pegas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30816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1706D9-199E-4F5D-8E54-86790887D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Věda a vzdělanost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4ABA63B7-4D77-4C60-B521-5DAF0A83144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Archaické období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0F86285C-07AA-49DC-A923-94C418BB094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cs-CZ" b="1" dirty="0"/>
              <a:t>Filozofové hledali odpovědi na otázky o původu světa, o podstatě dobra a štěstí, o smyslu lidského života.</a:t>
            </a:r>
            <a:endParaRPr lang="cs-CZ" dirty="0"/>
          </a:p>
          <a:p>
            <a:pPr lvl="0"/>
            <a:r>
              <a:rPr lang="cs-CZ" dirty="0"/>
              <a:t>Za zakladatele filozofie je považován </a:t>
            </a:r>
            <a:r>
              <a:rPr lang="cs-CZ" b="1" dirty="0"/>
              <a:t>Thales z Miletu,</a:t>
            </a:r>
            <a:r>
              <a:rPr lang="cs-CZ" dirty="0"/>
              <a:t> který zkoumal, co by mohlo být za základní pralátkou, z níž všechno vzniklo, a dospěl k závěru, že takovou pralátkou je voda. Je autorem dodnes používané poučky o vztahu kružnice a trojúhelníku</a:t>
            </a:r>
          </a:p>
          <a:p>
            <a:pPr lvl="0"/>
            <a:r>
              <a:rPr lang="cs-CZ" b="1" dirty="0"/>
              <a:t>Pythagoras</a:t>
            </a:r>
            <a:r>
              <a:rPr lang="cs-CZ" dirty="0"/>
              <a:t> se zabýval především matematikou a vztahy čísel</a:t>
            </a:r>
          </a:p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2967A37B-4A53-4C89-AA4F-6FDE19A1E6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/>
              <a:t>Klasické období a helénismus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642D3AFB-9C7A-45DB-A91F-34A97F14D891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cs-CZ" dirty="0"/>
              <a:t>Říkáme, že </a:t>
            </a:r>
            <a:r>
              <a:rPr lang="cs-CZ" b="1" dirty="0"/>
              <a:t>Řekové položili základy mnoha vědám. Matematika</a:t>
            </a:r>
            <a:r>
              <a:rPr lang="cs-CZ" dirty="0"/>
              <a:t>: Pythagoras a </a:t>
            </a:r>
            <a:r>
              <a:rPr lang="cs-CZ" b="1" dirty="0"/>
              <a:t>Euklides,</a:t>
            </a:r>
            <a:r>
              <a:rPr lang="cs-CZ" dirty="0"/>
              <a:t> který sepsal spis o základech matematiky. </a:t>
            </a:r>
          </a:p>
          <a:p>
            <a:pPr lvl="0"/>
            <a:r>
              <a:rPr lang="cs-CZ" dirty="0"/>
              <a:t>Fyzik a matematik </a:t>
            </a:r>
            <a:r>
              <a:rPr lang="cs-CZ" b="1" dirty="0"/>
              <a:t>Archimedes</a:t>
            </a:r>
            <a:r>
              <a:rPr lang="cs-CZ" dirty="0"/>
              <a:t>, který určil vztah mezi obvodem kruhu a jeho průměrem, zabýval se tím jak funguje páka, sestrojil kladkostroj nebo objevil zákon vztlaku působeného tělesem ponořeným do kapaliny</a:t>
            </a:r>
          </a:p>
          <a:p>
            <a:pPr lvl="0"/>
            <a:r>
              <a:rPr lang="cs-CZ" dirty="0"/>
              <a:t>K významným filozofům patřili </a:t>
            </a:r>
            <a:r>
              <a:rPr lang="cs-CZ" b="1" dirty="0"/>
              <a:t>Sokrates, Platón, Aristoteles či Proklos</a:t>
            </a:r>
            <a:endParaRPr lang="cs-CZ" dirty="0"/>
          </a:p>
          <a:p>
            <a:pPr lvl="0"/>
            <a:r>
              <a:rPr lang="cs-CZ" dirty="0"/>
              <a:t>V lékařství to byl například </a:t>
            </a:r>
            <a:r>
              <a:rPr lang="cs-CZ" b="1" dirty="0"/>
              <a:t>Hippokrates</a:t>
            </a:r>
            <a:r>
              <a:rPr lang="cs-CZ" dirty="0"/>
              <a:t>, který si uvědomoval, že na zdraví má vliv i prostředí v němž člověk žije.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66490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9E2BEB-E41D-46A6-A400-4A7A3A4979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Věda a vzdělanost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5E636226-85A5-40A1-B0EA-D364FEEC664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Zeměpis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19940BCE-7279-4C7B-ACD2-2BDD7262043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cs-CZ" dirty="0"/>
              <a:t>V Řecku se rozvíjel zeměpis, nejstarší mapy vznikly kolem roku 500 př.n.l. podle nejstarších představ Řeků byla země plochý kotouč obklopený kolem dokola oceánem</a:t>
            </a:r>
          </a:p>
          <a:p>
            <a:pPr lvl="0"/>
            <a:r>
              <a:rPr lang="cs-CZ" dirty="0"/>
              <a:t>Později správce alexandrijské knihovny </a:t>
            </a:r>
            <a:r>
              <a:rPr lang="cs-CZ" b="1" dirty="0"/>
              <a:t>Eratoshenés</a:t>
            </a:r>
            <a:r>
              <a:rPr lang="cs-CZ" dirty="0"/>
              <a:t> začal používat zeměpisnou šířku a zeměpisnou délku a tvrdil, že </a:t>
            </a:r>
            <a:r>
              <a:rPr lang="cs-CZ" b="1" dirty="0"/>
              <a:t>země je kulatá a vypočítal její obvod na 40 000km</a:t>
            </a:r>
            <a:endParaRPr lang="cs-CZ" dirty="0"/>
          </a:p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45467303-AAD4-4B38-BC7A-9BFD62297F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/>
              <a:t>Alfabeta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760178C0-50BD-4A85-BF7C-F5A94D077D25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cs-CZ" dirty="0"/>
              <a:t>Evropské národy vděčí Řekům za své písmo. Řeckou alfabetu dodnes používáme například v matematice nebo ve fyzice. </a:t>
            </a:r>
          </a:p>
          <a:p>
            <a:pPr lvl="0"/>
            <a:r>
              <a:rPr lang="cs-CZ" dirty="0"/>
              <a:t>Z řecké alfabety se vyvinula azbuka i latinka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77711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A84012-DCC1-48CC-ABA5-D4BF757E5F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Divadlo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7B7BDBCA-EEE2-42E4-B13B-F4D83B74C6D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Vznik divadla, herci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C0AFDB4B-4BB2-4005-A2F6-4C1E2BF8FB7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cs-CZ" dirty="0"/>
              <a:t>Divadlo se zrodilo v Řecku, vyvinulo se ze zpěvů a tanců, které byly součástí náboženských svátků slavených na počest boha </a:t>
            </a:r>
            <a:r>
              <a:rPr lang="cs-CZ" b="1" dirty="0"/>
              <a:t>Dionýsa</a:t>
            </a:r>
            <a:endParaRPr lang="cs-CZ" dirty="0"/>
          </a:p>
          <a:p>
            <a:pPr lvl="0"/>
            <a:r>
              <a:rPr lang="cs-CZ" dirty="0"/>
              <a:t>V divadle mohli </a:t>
            </a:r>
            <a:r>
              <a:rPr lang="cs-CZ" b="1" dirty="0"/>
              <a:t>vystupovat pouze</a:t>
            </a:r>
            <a:r>
              <a:rPr lang="cs-CZ" dirty="0"/>
              <a:t> </a:t>
            </a:r>
            <a:r>
              <a:rPr lang="cs-CZ" b="1" dirty="0"/>
              <a:t>muži</a:t>
            </a:r>
            <a:r>
              <a:rPr lang="cs-CZ" dirty="0"/>
              <a:t>, hráli v </a:t>
            </a:r>
            <a:r>
              <a:rPr lang="cs-CZ" b="1" dirty="0"/>
              <a:t>maskách a nosili boty na vysokých podrážkách, ab je bylo dobře vidět.</a:t>
            </a:r>
            <a:endParaRPr lang="cs-CZ" dirty="0"/>
          </a:p>
          <a:p>
            <a:r>
              <a:rPr lang="cs-CZ" dirty="0"/>
              <a:t>Některá představení trvala i osm hodin 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1758AF37-70FE-4371-BCC0-2D1F439351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/>
              <a:t>Tragédie, komedie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E39C69D3-D8CB-4785-BD65-3F55A1741E87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cs-CZ" b="1" dirty="0"/>
              <a:t>Divadelní hry (drama) byly dvojího druhu - tragédie a komedie. Tragédie byly vážné hry,</a:t>
            </a:r>
            <a:r>
              <a:rPr lang="cs-CZ" dirty="0"/>
              <a:t> jejichž námětem byly řecké báje a mýty nebo vážná životní témata. Protože tam bylo hodně postav, herci, často hráli více postav a střídali i masky.</a:t>
            </a:r>
          </a:p>
          <a:p>
            <a:pPr lvl="0"/>
            <a:r>
              <a:rPr lang="cs-CZ" b="1" dirty="0"/>
              <a:t>Komedie</a:t>
            </a:r>
            <a:r>
              <a:rPr lang="cs-CZ" dirty="0"/>
              <a:t> byly veselohry, které se vysmívaly například politikům nebo významným osobám. Proto jejich autoři často čelili hrozbám, nebo dokonce žalobám za pomluvu.</a:t>
            </a:r>
          </a:p>
          <a:p>
            <a:pPr lvl="0"/>
            <a:r>
              <a:rPr lang="cs-CZ" dirty="0"/>
              <a:t>řecká divadla byla stavěna pod </a:t>
            </a:r>
            <a:r>
              <a:rPr lang="cs-CZ" b="1" dirty="0"/>
              <a:t>širým nebem</a:t>
            </a:r>
            <a:r>
              <a:rPr lang="cs-CZ" dirty="0"/>
              <a:t>, většinou ve svahu. </a:t>
            </a:r>
            <a:r>
              <a:rPr lang="cs-CZ" b="1" dirty="0"/>
              <a:t>Hlediště bylo půlkruhové </a:t>
            </a:r>
            <a:r>
              <a:rPr lang="cs-CZ" dirty="0"/>
              <a:t>a do divadla se vešlo až 18 000diváků. Jeviště bylo tvořeno kamennou budovou, na kterou se upevňovala opona a kulisy</a:t>
            </a:r>
          </a:p>
          <a:p>
            <a:pPr lvl="0"/>
            <a:r>
              <a:rPr lang="cs-CZ" dirty="0"/>
              <a:t>nezastřešené divadlo, kde se hrály divadelní hry, nazýváme </a:t>
            </a:r>
            <a:r>
              <a:rPr lang="cs-CZ" b="1" dirty="0"/>
              <a:t>amfiteátr,</a:t>
            </a:r>
            <a:r>
              <a:rPr lang="cs-CZ" dirty="0"/>
              <a:t> zastřešené divadlo, divadlo, kde se hrála hudební a taneční představení, se nazývala </a:t>
            </a:r>
            <a:r>
              <a:rPr lang="cs-CZ" b="1" dirty="0"/>
              <a:t>odeion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53806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299F1B-CB48-425B-B2A2-2D30ABBAAE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Hry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38C1DEAB-A20C-4ACA-A35E-2C37E2F8DC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Všeřecké hry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6C4C0737-7037-4BCB-8231-A79654385CD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cs-CZ" dirty="0"/>
              <a:t>Řekové rozvíjeli ideál </a:t>
            </a:r>
            <a:r>
              <a:rPr lang="cs-CZ" b="1" dirty="0"/>
              <a:t>kalokagathie</a:t>
            </a:r>
            <a:r>
              <a:rPr lang="cs-CZ" dirty="0"/>
              <a:t> - soulad duševního a tělesného rozvoje, </a:t>
            </a:r>
            <a:r>
              <a:rPr lang="cs-CZ" b="1" dirty="0"/>
              <a:t>harmonický rozvoj těla i ducha</a:t>
            </a:r>
            <a:endParaRPr lang="cs-CZ" dirty="0"/>
          </a:p>
          <a:p>
            <a:pPr lvl="0"/>
            <a:r>
              <a:rPr lang="cs-CZ" dirty="0"/>
              <a:t>Stejně jako divadlo byly i hry součástí náboženských slavností</a:t>
            </a:r>
            <a:r>
              <a:rPr lang="cs-CZ" b="1" dirty="0"/>
              <a:t>. Soutěžilo se jak v uměleckých disciplínách, tak ve sportovních.</a:t>
            </a:r>
            <a:endParaRPr lang="cs-CZ" dirty="0"/>
          </a:p>
          <a:p>
            <a:pPr lvl="0"/>
            <a:r>
              <a:rPr lang="cs-CZ" dirty="0"/>
              <a:t>Některé hry měly význam pro celé Řecko, byly to hry v Delfách, Athénách a především v Olympii</a:t>
            </a:r>
          </a:p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786A8571-56F0-4EBB-A2E2-5B13E3CDE2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/>
              <a:t>Olympijské hry 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D0BF801E-CFA3-419A-A8CA-9AF449EFD706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cs-CZ" b="1" dirty="0"/>
              <a:t>Hry v Olympii - olympijské hry</a:t>
            </a:r>
            <a:r>
              <a:rPr lang="cs-CZ" dirty="0"/>
              <a:t> e konali jednou za 4 roky na počest samotného Dia a trvaly 5-7 dní. Účastnit se jich mohl </a:t>
            </a:r>
            <a:r>
              <a:rPr lang="cs-CZ" b="1" dirty="0"/>
              <a:t>každý svobodný obyvatel Řecka.</a:t>
            </a:r>
            <a:endParaRPr lang="cs-CZ" dirty="0"/>
          </a:p>
          <a:p>
            <a:pPr lvl="0"/>
            <a:r>
              <a:rPr lang="cs-CZ" dirty="0"/>
              <a:t>První olympijské hry se podle tradice konaly v roce </a:t>
            </a:r>
            <a:r>
              <a:rPr lang="cs-CZ" b="1" dirty="0"/>
              <a:t>776 př.n.l</a:t>
            </a:r>
            <a:r>
              <a:rPr lang="cs-CZ" dirty="0"/>
              <a:t>. </a:t>
            </a:r>
          </a:p>
          <a:p>
            <a:pPr lvl="0"/>
            <a:r>
              <a:rPr lang="cs-CZ" dirty="0"/>
              <a:t>Po dobu her byl dodržován posvátný mír a bylo zakázané válčení</a:t>
            </a:r>
          </a:p>
          <a:p>
            <a:pPr lvl="0"/>
            <a:r>
              <a:rPr lang="cs-CZ" dirty="0"/>
              <a:t>Odměnou byl jen olivový věnec a palmová ratolest</a:t>
            </a:r>
          </a:p>
          <a:p>
            <a:pPr lvl="0"/>
            <a:r>
              <a:rPr lang="cs-CZ" dirty="0"/>
              <a:t>Ženy nemohly soutěžit ani být diváky. Pro ně se konaly hry zvané Héraia, konané na počest bohyně </a:t>
            </a:r>
            <a:r>
              <a:rPr lang="cs-CZ" b="1" dirty="0"/>
              <a:t>Héry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48013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5A01BB-DC3C-41AA-94C3-1498A07703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Malířství 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852FC5AD-1248-4F1D-95F3-AD20384CACA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Malby na keramice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12731A65-5D18-4359-B4B7-A290CB4BCB1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cs-CZ" dirty="0"/>
              <a:t>Památky řeckého malířství se dochovaly především na keramice. Od dávných dob byly hliněné nádoby zdobeny malbami</a:t>
            </a:r>
          </a:p>
          <a:p>
            <a:pPr lvl="0"/>
            <a:r>
              <a:rPr lang="cs-CZ" dirty="0"/>
              <a:t>Pro archaické období je typický </a:t>
            </a:r>
            <a:r>
              <a:rPr lang="cs-CZ" b="1" dirty="0"/>
              <a:t>tzv. geometrický styl</a:t>
            </a:r>
            <a:r>
              <a:rPr lang="cs-CZ" dirty="0"/>
              <a:t>. Později byly nádoby zdobeny i figurální výzdobou. </a:t>
            </a:r>
          </a:p>
          <a:p>
            <a:pPr lvl="0"/>
            <a:r>
              <a:rPr lang="cs-CZ" dirty="0"/>
              <a:t>Ta vznikla tak, že nádoba byla nejprve nabarvena na černo a potom na červeno. Vrchní vrstva se pak seškrabávala a vznikly černé figurky. Takovéto keramice se říká </a:t>
            </a:r>
            <a:r>
              <a:rPr lang="cs-CZ" b="1" dirty="0"/>
              <a:t>černofihurová</a:t>
            </a:r>
            <a:r>
              <a:rPr lang="cs-CZ" dirty="0"/>
              <a:t>. Později se postup obrátil a vznikla tak keramika </a:t>
            </a:r>
            <a:r>
              <a:rPr lang="cs-CZ" b="1" dirty="0"/>
              <a:t>červenofigurová</a:t>
            </a:r>
            <a:endParaRPr lang="cs-CZ" dirty="0"/>
          </a:p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1A1DE3A9-7952-4728-9E82-2C00AC021E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/>
              <a:t>Fresky 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46A6158C-9B9A-4F8A-8806-5A8B0A147050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dirty="0"/>
              <a:t>Kromě maleb na keramice vytvářeli Řekové také fresky</a:t>
            </a:r>
            <a:r>
              <a:rPr lang="cs-CZ" dirty="0"/>
              <a:t>. Nejstarší fresky v egejské oblasti se v originální podobě dochovaly na Krétě.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42055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DF2FA3-4260-494E-BC8C-DF0B673BB2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Sochařství 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7B861169-7CF1-402F-A48C-158B81EFC31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Archaické a klasické období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B6C784A8-79B7-497C-A90C-BC24ECFE385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cs-CZ" dirty="0"/>
              <a:t>Nejstarší řecké sochy většinou znázorňují poměrně strnule stojící chlapce nebo dívky, jsou pravděpodobně inspirovány egyptským uměním</a:t>
            </a:r>
          </a:p>
          <a:p>
            <a:pPr lvl="0"/>
            <a:r>
              <a:rPr lang="cs-CZ" b="1" dirty="0"/>
              <a:t>Díla klasického období jsou často označována za nepřekročitelný vrchol sochařského umění</a:t>
            </a:r>
            <a:endParaRPr lang="cs-CZ" dirty="0"/>
          </a:p>
          <a:p>
            <a:pPr lvl="0"/>
            <a:r>
              <a:rPr lang="cs-CZ" dirty="0"/>
              <a:t>Sochy byly vytvářeny z mramoru nebo bronzu a bývaly barevné. </a:t>
            </a:r>
            <a:r>
              <a:rPr lang="cs-CZ" b="1" dirty="0"/>
              <a:t>K nejproslulejším sochařům patřili Feidiás, Polykleitos, Praxiteles a Myrón</a:t>
            </a:r>
            <a:endParaRPr lang="cs-CZ" dirty="0"/>
          </a:p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C4894FE3-7A41-439E-BDBE-528A89E367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/>
              <a:t>Helénismus 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AF10CBB8-6012-4329-BEDC-C3C338C5B4AB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cs-CZ" dirty="0"/>
              <a:t>Objevují se poprvé sochy dětí, je zachycena i horší stránka života (bolest, utrpení)</a:t>
            </a:r>
          </a:p>
          <a:p>
            <a:pPr lvl="0"/>
            <a:r>
              <a:rPr lang="cs-CZ" dirty="0"/>
              <a:t>Většina řeckých soch se nedochovala v originálech, ale v podobě pozdějších kopií z doby Římské říše.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65754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66</TotalTime>
  <Words>1445</Words>
  <Application>Microsoft Office PowerPoint</Application>
  <PresentationFormat>Širokoúhlá obrazovka</PresentationFormat>
  <Paragraphs>93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</vt:lpstr>
      <vt:lpstr>Century Gothic</vt:lpstr>
      <vt:lpstr>Wingdings</vt:lpstr>
      <vt:lpstr>Wingdings 3</vt:lpstr>
      <vt:lpstr>Ion Boardroom</vt:lpstr>
      <vt:lpstr>KULTURA VE STAROVĚKÉM ŘECKU</vt:lpstr>
      <vt:lpstr>NÁBOŽENSTVÍ</vt:lpstr>
      <vt:lpstr>Olympští bohové </vt:lpstr>
      <vt:lpstr>Věda a vzdělanost</vt:lpstr>
      <vt:lpstr>Věda a vzdělanost</vt:lpstr>
      <vt:lpstr>Divadlo</vt:lpstr>
      <vt:lpstr>Hry</vt:lpstr>
      <vt:lpstr>Malířství </vt:lpstr>
      <vt:lpstr>Sochařství </vt:lpstr>
      <vt:lpstr>Architektura </vt:lpstr>
      <vt:lpstr>Život ve starém Řecku</vt:lpstr>
      <vt:lpstr>Otázky na které písemně odpovíte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Kultura ve starověkém řecku</dc:title>
  <dc:creator>ZŠ Čistá</dc:creator>
  <cp:lastModifiedBy>ZŠ Čistá</cp:lastModifiedBy>
  <cp:revision>5</cp:revision>
  <dcterms:created xsi:type="dcterms:W3CDTF">2020-03-16T13:48:32Z</dcterms:created>
  <dcterms:modified xsi:type="dcterms:W3CDTF">2020-03-16T15:17:35Z</dcterms:modified>
</cp:coreProperties>
</file>