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50" d="100"/>
          <a:sy n="50" d="100"/>
        </p:scale>
        <p:origin x="5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7E76E-ED77-4EE1-A2EA-DB2916AA6A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POVÁLEČNÉ USPOŘÁDÁNÍ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851392-3D08-4F72-9DF3-1C54070AD4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Učebnice strana 66 – 68</a:t>
            </a:r>
          </a:p>
          <a:p>
            <a:r>
              <a:rPr lang="cs-CZ" dirty="0"/>
              <a:t>Pracovní sešit strana 33</a:t>
            </a:r>
          </a:p>
        </p:txBody>
      </p:sp>
    </p:spTree>
    <p:extLst>
      <p:ext uri="{BB962C8B-B14F-4D97-AF65-F5344CB8AC3E}">
        <p14:creationId xmlns:p14="http://schemas.microsoft.com/office/powerpoint/2010/main" val="3097766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37EF7-9077-45E4-BFF1-EA1A7179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které odpovíte písemně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B67D26-19B3-4315-AE46-577725D6C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vnikla OSN a jaká je její úloha dnes?</a:t>
            </a:r>
          </a:p>
          <a:p>
            <a:r>
              <a:rPr lang="cs-CZ" dirty="0"/>
              <a:t>Kdo byl obžalovaný v Norimberském procesu a jaký trest mu soud uložil ?</a:t>
            </a:r>
          </a:p>
          <a:p>
            <a:r>
              <a:rPr lang="cs-CZ" dirty="0"/>
              <a:t>Charakterizuj v jakém stavu bylo po válce Německo. Kde se po válce jednalo o jeho budoucnosti. </a:t>
            </a:r>
          </a:p>
        </p:txBody>
      </p:sp>
    </p:spTree>
    <p:extLst>
      <p:ext uri="{BB962C8B-B14F-4D97-AF65-F5344CB8AC3E}">
        <p14:creationId xmlns:p14="http://schemas.microsoft.com/office/powerpoint/2010/main" val="314428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C4498-8C80-425C-B2DE-C0D5F2CB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po druhé světové válce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3EF1E-5C72-4F30-8D36-1022E29BC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Druhá světová válka nebyla jen válečným konfliktem, který se zapsal do dějin lidstva dosud nejvyšším počtem obětí a značnými materiálními a kulturními škodami</a:t>
            </a:r>
          </a:p>
          <a:p>
            <a:pPr lvl="0"/>
            <a:r>
              <a:rPr lang="cs-CZ" dirty="0"/>
              <a:t>Válka na dlouhou dobu </a:t>
            </a:r>
            <a:r>
              <a:rPr lang="cs-CZ" b="1" dirty="0"/>
              <a:t>ovlivnila politickou i ekonomickou situaci v celém světě</a:t>
            </a:r>
            <a:endParaRPr lang="cs-CZ" dirty="0"/>
          </a:p>
          <a:p>
            <a:pPr lvl="0"/>
            <a:r>
              <a:rPr lang="cs-CZ" dirty="0"/>
              <a:t>V první řadě se změnilo postavení </a:t>
            </a:r>
            <a:r>
              <a:rPr lang="cs-CZ" b="1" dirty="0"/>
              <a:t>SSSR a USA</a:t>
            </a:r>
            <a:r>
              <a:rPr lang="cs-CZ" dirty="0"/>
              <a:t>. </a:t>
            </a:r>
            <a:r>
              <a:rPr lang="cs-CZ" b="1" dirty="0"/>
              <a:t>Tyto státy se staly uznávanými supervelmocemi ovlivňující světovou politiku</a:t>
            </a:r>
            <a:endParaRPr lang="cs-CZ" dirty="0"/>
          </a:p>
          <a:p>
            <a:pPr lvl="0"/>
            <a:r>
              <a:rPr lang="cs-CZ" dirty="0"/>
              <a:t>Nejprve postupovali spolu s Francií podle dohodnutých dohod. Porážka Nacistického Německa představovala ztrátu společného nepřítele a začali se mezi nimi projevovat zásadní rozpory</a:t>
            </a:r>
          </a:p>
          <a:p>
            <a:pPr lvl="0"/>
            <a:r>
              <a:rPr lang="cs-CZ" dirty="0"/>
              <a:t>SSSR byl komunistický stát, který osvobozené země převzal do své mocenské sféry a zbytky demokracie v nik postupně zlikvidoval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69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6B561-3ED6-402F-BFAF-4748BB48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Poválečná Evropa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A98E85-52DC-4D51-B2A9-56285E15E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SSSR a Spojenci osvobodili Evropu podle předem dohodnuté demarkační linie, na východ od ní byly země obsazeny Sověty, na Západ spojenými vojsky. Německo a Rakousko byly podle spojeneckých ujednání rozděleny do čtyř okupačních zón - sovětské, americké, britské a francouzské</a:t>
            </a:r>
            <a:endParaRPr lang="cs-CZ" dirty="0"/>
          </a:p>
          <a:p>
            <a:pPr lvl="0"/>
            <a:r>
              <a:rPr lang="cs-CZ" dirty="0"/>
              <a:t>Část předválečného Německa připadla Polsku a SSSR. Po celé Evropě se Tisíce lidí vraceli domů - vězni u koncentračních táborů, totálně nasazení a vojáci z front. Lidé pátrali po svých zmizelých příbuzných</a:t>
            </a:r>
          </a:p>
          <a:p>
            <a:pPr lvl="0"/>
            <a:r>
              <a:rPr lang="cs-CZ" dirty="0"/>
              <a:t>Byla velice důležitá také humanitární pomoc, kterou poskytovaly zejména USA a skandinávské země</a:t>
            </a:r>
          </a:p>
          <a:p>
            <a:pPr lvl="0"/>
            <a:r>
              <a:rPr lang="cs-CZ" dirty="0"/>
              <a:t>Každá země se musela vyrovnat se svým postojem k nacismu a svými kolaboranty ( k trestu smrti byl odsouzen slovenský prezident Josef Tiso nebo Quisling Vidkun)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89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B5949-3B81-4BC6-B4F6-9F5A118D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Poválečná Evropa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342800-2B31-433F-A338-671F7F9A1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/>
              <a:t>Hlavní problémy, které poválečná Evropa v roce 1945 řešila, byly:</a:t>
            </a:r>
            <a:endParaRPr lang="cs-CZ" dirty="0"/>
          </a:p>
          <a:p>
            <a:pPr marL="0" lvl="0" indent="0">
              <a:buNone/>
            </a:pPr>
            <a:r>
              <a:rPr lang="cs-CZ" b="1" i="1" dirty="0"/>
              <a:t>- Jak naložit s poraženým Německem</a:t>
            </a:r>
            <a:endParaRPr lang="cs-CZ" dirty="0"/>
          </a:p>
          <a:p>
            <a:pPr lvl="0">
              <a:buFontTx/>
              <a:buChar char="-"/>
            </a:pPr>
            <a:r>
              <a:rPr lang="cs-CZ" b="1" i="1" dirty="0"/>
              <a:t>Jakým způsobem odsoudit válečné zločiny a potrestat viníky</a:t>
            </a:r>
            <a:endParaRPr lang="cs-CZ" dirty="0"/>
          </a:p>
          <a:p>
            <a:pPr lvl="0">
              <a:buFontTx/>
              <a:buChar char="-"/>
            </a:pPr>
            <a:r>
              <a:rPr lang="cs-CZ" b="1" i="1" dirty="0"/>
              <a:t>Jak naložit s německým obyvatelstvem žijícím mimo německé území</a:t>
            </a:r>
            <a:endParaRPr lang="cs-CZ" dirty="0"/>
          </a:p>
          <a:p>
            <a:pPr lvl="0">
              <a:buFontTx/>
              <a:buChar char="-"/>
            </a:pPr>
            <a:r>
              <a:rPr lang="cs-CZ" b="1" i="1" dirty="0"/>
              <a:t>Jak bude vypadat poválečná Evropa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99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A4954-FB03-47ED-9841-C0F7AD4AF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Postupimská konference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1540ED-C0F8-43DD-A736-F839BE815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Tyto a další otázky se projednávaly na </a:t>
            </a:r>
            <a:r>
              <a:rPr lang="cs-CZ" b="1" dirty="0"/>
              <a:t>konferenci Velké trojky</a:t>
            </a:r>
            <a:r>
              <a:rPr lang="cs-CZ" dirty="0"/>
              <a:t> konané v červenci a srpnu 1945 v </a:t>
            </a:r>
            <a:r>
              <a:rPr lang="cs-CZ" b="1" dirty="0"/>
              <a:t>německém</a:t>
            </a:r>
            <a:r>
              <a:rPr lang="cs-CZ" dirty="0"/>
              <a:t> </a:t>
            </a:r>
            <a:r>
              <a:rPr lang="cs-CZ" b="1" dirty="0"/>
              <a:t>městě Postupim nedaleko Berlína</a:t>
            </a:r>
            <a:endParaRPr lang="cs-CZ" dirty="0"/>
          </a:p>
          <a:p>
            <a:r>
              <a:rPr lang="cs-CZ" dirty="0"/>
              <a:t>Zástupci mocností se shodli na nutnou obnovu Německa, které bylo ekonomicky naprosto zničeno prohranou válkou. V souvislosti s obnovou Německa zvítězil </a:t>
            </a:r>
            <a:r>
              <a:rPr lang="cs-CZ" b="1" dirty="0"/>
              <a:t>program označovaný jako „čtyři D“</a:t>
            </a:r>
          </a:p>
          <a:p>
            <a:r>
              <a:rPr lang="cs-CZ" dirty="0"/>
              <a:t>Požadavky na reparace (válečné náhrady) měly velmoci uspokojit na územích svých okupačních zón. Na konferenci bylo také rozhodnuto </a:t>
            </a:r>
            <a:r>
              <a:rPr lang="cs-CZ" b="1" dirty="0"/>
              <a:t>o postupném a organizovaném odsunu Němců </a:t>
            </a:r>
            <a:r>
              <a:rPr lang="cs-CZ" dirty="0"/>
              <a:t>z Maďarska, Polska a Československa.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62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66437-08C9-4F08-B0C4-D26B63A41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čtyři 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946D8-36B8-41BE-834B-29E16374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Demilitarizace </a:t>
            </a:r>
            <a:r>
              <a:rPr lang="cs-CZ" dirty="0"/>
              <a:t>- úplné odzbrojení, zrušení ozbrojených sil, vojenských organizací, škol a spolků, likvidace zbraní a jiného válečného materiálu</a:t>
            </a:r>
          </a:p>
          <a:p>
            <a:pPr lvl="0"/>
            <a:r>
              <a:rPr lang="cs-CZ" b="1" dirty="0"/>
              <a:t>Denacifikace</a:t>
            </a:r>
            <a:r>
              <a:rPr lang="cs-CZ" dirty="0"/>
              <a:t> - likvidace nacistického systému, zákaz NSDAP, odstranění stoupenců nacistické ideologie z důležitých postů, zrušení nacistických diskriminačních zákonů, kontrola výchovy</a:t>
            </a:r>
          </a:p>
          <a:p>
            <a:pPr lvl="0"/>
            <a:r>
              <a:rPr lang="cs-CZ" b="1" dirty="0"/>
              <a:t>Demokratizace</a:t>
            </a:r>
            <a:r>
              <a:rPr lang="cs-CZ" dirty="0"/>
              <a:t> – přechod od totality k demokracii, obnovení a podpora demokratických stran, obnovení místní samosprávy, svoboda slova, tisku, náboženství</a:t>
            </a:r>
          </a:p>
          <a:p>
            <a:pPr lvl="0"/>
            <a:r>
              <a:rPr lang="cs-CZ" b="1" dirty="0"/>
              <a:t>Demonopolizace </a:t>
            </a:r>
            <a:r>
              <a:rPr lang="cs-CZ" dirty="0"/>
              <a:t>– stanovení pravidel v hospodářství (zrušení válečného průmyslu, rozvoj zemědělství a mírového průmyslu pro vnitřní spotřebu, program pro dovoz a vývoz…)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97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8C89E-FE3E-4BCA-9E73-1838ED167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Poválečná Evropa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E03EEB-C5CA-40AF-9C00-60C79E6E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Stalin se zavázal k tomu, že na území pod sovětským vlivem proběhnou svobodné volby. </a:t>
            </a:r>
          </a:p>
          <a:p>
            <a:r>
              <a:rPr lang="cs-CZ" dirty="0"/>
              <a:t>Na konferenci se také připravovali mírové smlouvy s Itálií, Bulharskem, Rumunskem, Maďarskem a Finskem a byla vydána </a:t>
            </a:r>
            <a:r>
              <a:rPr lang="cs-CZ" b="1" dirty="0"/>
              <a:t>Postupimská deklarace</a:t>
            </a:r>
            <a:r>
              <a:rPr lang="cs-CZ" dirty="0"/>
              <a:t>, která vyzvala ke kapitulaci Japonsko.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76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92470-86C1-4B66-8AF9-0E7368D4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Norimberský proces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6B244-9FF8-426E-8D57-9CEC9A783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Citlivou otázkou bylo potrestání válečných zločinců. Bylo </a:t>
            </a:r>
            <a:r>
              <a:rPr lang="cs-CZ" b="1" dirty="0"/>
              <a:t>rozhodnuto soudit potrestat hlavní představitelé nacistického Německa</a:t>
            </a:r>
            <a:r>
              <a:rPr lang="cs-CZ" dirty="0"/>
              <a:t>, lidi kteří měli moc a vydávali rozkazy</a:t>
            </a:r>
          </a:p>
          <a:p>
            <a:pPr lvl="0"/>
            <a:r>
              <a:rPr lang="cs-CZ" dirty="0"/>
              <a:t>Někteří stejně jako Hitler spáchali sebevraždu, někteří emigrovali, ale podařilo se zatknout a obžalovat jako válečné zločince 24 lidí a 6 zločinných organizací (NSDAP, SS, SA, gestapo)</a:t>
            </a:r>
          </a:p>
          <a:p>
            <a:pPr lvl="0"/>
            <a:r>
              <a:rPr lang="cs-CZ" dirty="0"/>
              <a:t>Soudy probíhali od listopadu 1945 do října 1946 v Norimberku. V rámci norimberského procesu vynesl tribunál 12 rozsudků smrti, 3 tresty odnětí svobody na doživotí, dalším 4 byly udělen tresty mírnější, u dvou bylo stíháni zastaveno a tři byli osvobozeni</a:t>
            </a:r>
          </a:p>
          <a:p>
            <a:pPr lvl="0"/>
            <a:r>
              <a:rPr lang="cs-CZ" dirty="0"/>
              <a:t>Norimberský proces posílil význam mezinárodního práva a definoval nejen genocidu, ale i rozpoutání světové války jako zločin.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84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8B717-DA34-4EDA-BBE3-5A593A44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OSN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5C9420-BEEA-4C3D-AB53-E1E89713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Organizace spojených národů vznikla v San Francisku 24. října 1945</a:t>
            </a:r>
            <a:r>
              <a:rPr lang="cs-CZ" dirty="0"/>
              <a:t> a měla dbát na zachování míru a bezpečnost ve světě</a:t>
            </a:r>
          </a:p>
          <a:p>
            <a:pPr lvl="0"/>
            <a:r>
              <a:rPr lang="cs-CZ" dirty="0"/>
              <a:t>K 51 zakládajícím státům patřilo i Československo. Tato organizace sídlí v New Yorku a dbá na dodržování lidských práv, podílí se na poskytování humanitární pomoci</a:t>
            </a:r>
          </a:p>
          <a:p>
            <a:pPr lvl="0"/>
            <a:r>
              <a:rPr lang="cs-CZ" dirty="0"/>
              <a:t>K vrcholným orgánům OSN patří Rada bezpečnosti OSN, Valné shromáždění, Mezinárodní soudní dvůr a Hospodářská a sociální rada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807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13</TotalTime>
  <Words>779</Words>
  <Application>Microsoft Office PowerPoint</Application>
  <PresentationFormat>Širokoúhlá obrazovka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POVÁLEČNÉ USPOŘÁDÁNÍ</vt:lpstr>
      <vt:lpstr>Situace po druhé světové válce </vt:lpstr>
      <vt:lpstr>Poválečná Evropa</vt:lpstr>
      <vt:lpstr>Poválečná Evropa</vt:lpstr>
      <vt:lpstr>Postupimská konference </vt:lpstr>
      <vt:lpstr>Program čtyři D</vt:lpstr>
      <vt:lpstr>Poválečná Evropa</vt:lpstr>
      <vt:lpstr>Norimberský proces</vt:lpstr>
      <vt:lpstr>Vznik OSN</vt:lpstr>
      <vt:lpstr>Otázky na které odpovíte písemně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POVÁLEČNÉ USPOŘÁDÁNÍ</dc:title>
  <dc:creator>ZŠ Čistá</dc:creator>
  <cp:lastModifiedBy>ZŠ Čistá</cp:lastModifiedBy>
  <cp:revision>2</cp:revision>
  <dcterms:created xsi:type="dcterms:W3CDTF">2020-03-16T15:49:17Z</dcterms:created>
  <dcterms:modified xsi:type="dcterms:W3CDTF">2020-03-16T16:02:57Z</dcterms:modified>
</cp:coreProperties>
</file>